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Heebo"/>
      <p:bold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Heebo Light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eboLight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Heebo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ebo-bold.fntdata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400" y="2327910"/>
            <a:ext cx="3657600" cy="357378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3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6150"/>
              <a:buFont typeface="Montserrat"/>
              <a:buNone/>
            </a:pPr>
            <a:r>
              <a:rPr b="0" i="0" lang="en-US" sz="61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Git: O Sistema de Controle de Versão Distribuído</a:t>
            </a:r>
            <a:endParaRPr b="0" i="0" sz="6150" u="none" cap="none" strike="noStrike"/>
          </a:p>
        </p:txBody>
      </p:sp>
      <p:sp>
        <p:nvSpPr>
          <p:cNvPr id="49" name="Google Shape;49;p13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Git é uma ferramenta essencial para desenvolvedores de software, facilitando o trabalho em equipe e o gerenciamento de versões de projetos. Ele foi criado por Linus Torvalds em 2005 e se tornou um dos sistemas de controle de versão mais populares do mundo.</a:t>
            </a:r>
            <a:endParaRPr b="0" i="0" sz="1750" u="none" cap="none" strike="noStrike"/>
          </a:p>
        </p:txBody>
      </p:sp>
      <p:sp>
        <p:nvSpPr>
          <p:cNvPr id="50" name="Google Shape;50;p13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" name="Google Shape;5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410" y="6431637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1270040" y="6407110"/>
            <a:ext cx="2983468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Heebo"/>
              <a:buNone/>
            </a:pPr>
            <a:r>
              <a:rPr b="1" i="0" lang="en-US" sz="2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by Victor Santos Rohod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>
            <a:off x="793790" y="2059186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6150"/>
              <a:buFont typeface="Montserrat"/>
              <a:buNone/>
            </a:pPr>
            <a:r>
              <a:rPr b="0" i="0" lang="en-US" sz="61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 poder do Git para a colaboração</a:t>
            </a:r>
            <a:endParaRPr b="0" i="0" sz="6150" u="none" cap="none" strike="noStrike"/>
          </a:p>
        </p:txBody>
      </p:sp>
      <p:sp>
        <p:nvSpPr>
          <p:cNvPr id="239" name="Google Shape;239;p22"/>
          <p:cNvSpPr/>
          <p:nvPr/>
        </p:nvSpPr>
        <p:spPr>
          <a:xfrm>
            <a:off x="793790" y="4355783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é uma ferramenta poderosa que revolucionou o desenvolvimento de software, facilitando a colaboração, o gerenciamento de versões e o controle de mudanças. Dominar o Git é fundamental para qualquer desenvolvedor que busca trabalhar em projetos de forma eficiente e profissional.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6280190" y="124741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 que é o Git?</a:t>
            </a:r>
            <a:endParaRPr b="0" i="0" sz="4450" u="none" cap="none" strike="noStrike"/>
          </a:p>
        </p:txBody>
      </p:sp>
      <p:sp>
        <p:nvSpPr>
          <p:cNvPr id="60" name="Google Shape;60;p14"/>
          <p:cNvSpPr/>
          <p:nvPr/>
        </p:nvSpPr>
        <p:spPr>
          <a:xfrm>
            <a:off x="6280190" y="2296358"/>
            <a:ext cx="3664863" cy="2773799"/>
          </a:xfrm>
          <a:prstGeom prst="roundRect">
            <a:avLst>
              <a:gd fmla="val 343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Controle de Versões</a:t>
            </a:r>
            <a:endParaRPr b="0" i="0" sz="220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6514624" y="3021211"/>
            <a:ext cx="319599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rastreia as mudanças feitas nos arquivos de um projeto ao longo do tempo, permitindo que você volte para versões anteriores.</a:t>
            </a:r>
            <a:endParaRPr b="0" i="0" sz="17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10171867" y="2296358"/>
            <a:ext cx="3664863" cy="2773799"/>
          </a:xfrm>
          <a:prstGeom prst="roundRect">
            <a:avLst>
              <a:gd fmla="val 343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0406301" y="2530793"/>
            <a:ext cx="285976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Trabalho em Equipe</a:t>
            </a:r>
            <a:endParaRPr b="0" i="0" sz="220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10406301" y="3021211"/>
            <a:ext cx="319599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facilita a colaboração em projetos, permitindo que várias pessoas trabalhem simultaneamente no mesmo código.</a:t>
            </a:r>
            <a:endParaRPr b="0" i="0" sz="17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514624" y="5531406"/>
            <a:ext cx="371332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Gerenciamento de Ramos</a:t>
            </a:r>
            <a:endParaRPr b="0" i="0" sz="22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permite que você crie diferentes ramos do código, permitindo que você experimente novas funcionalidades sem afetar o código principal.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Por que o Git é importante?</a:t>
            </a:r>
            <a:endParaRPr b="0" i="0" sz="44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987504" y="2846070"/>
            <a:ext cx="1228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Histórico de Mudanças</a:t>
            </a:r>
            <a:endParaRPr b="0" i="0" sz="220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registra todas as alterações feitas nos arquivos de um projeto, proporcionando um histórico completo do desenvolvimento.</a:t>
            </a:r>
            <a:endParaRPr b="0" i="0" sz="17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843939" y="2846070"/>
            <a:ext cx="19323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Prevenção de Perdas</a:t>
            </a:r>
            <a:endParaRPr b="0" i="0" sz="22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5422583" y="3605808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Com o Git, é possível recuperar versões anteriores do projeto, evitando perdas de código ou erros graves.</a:t>
            </a:r>
            <a:endParaRPr b="0" i="0" sz="17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952976" y="6350198"/>
            <a:ext cx="19192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1530906" y="6265188"/>
            <a:ext cx="305085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Integração de Código</a:t>
            </a:r>
            <a:endParaRPr b="0" i="0" sz="22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facilita a integração de código de diferentes desenvolvedores, garantindo que as mudanças sejam combinadas de forma eficiente.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708422" y="556617"/>
            <a:ext cx="8297704" cy="632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50"/>
              <a:buFont typeface="Montserrat"/>
              <a:buNone/>
            </a:pPr>
            <a:r>
              <a:rPr b="0" i="0" lang="en-US" sz="39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Principais funcionalidades do Git</a:t>
            </a:r>
            <a:endParaRPr b="0" i="0" sz="395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708422" y="1821656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265039" y="1821656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Commit</a:t>
            </a:r>
            <a:endParaRPr b="0" i="0" sz="195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1265039" y="2259330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Salva as alterações feitas nos arquivos no repositório local.</a:t>
            </a:r>
            <a:endParaRPr b="0" i="0" sz="155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7416403" y="1821656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7973020" y="1821656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endParaRPr b="0" i="0" sz="195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7973020" y="2259330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Envia as alterações do repositório local para o repositório remoto.</a:t>
            </a:r>
            <a:endParaRPr b="0" i="0" sz="15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708422" y="3013234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1265039" y="3013234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Pull</a:t>
            </a:r>
            <a:endParaRPr b="0" i="0" sz="19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1265039" y="3450908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Baixa as alterações do repositório remoto para o repositório local.</a:t>
            </a:r>
            <a:endParaRPr b="0" i="0" sz="15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7416403" y="3013234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7973020" y="3013234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Branch</a:t>
            </a:r>
            <a:endParaRPr b="0" i="0" sz="195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7973020" y="3450908"/>
            <a:ext cx="5948958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Cria um novo ramo de trabalho, permitindo desenvolver novas funcionalidades sem afetar o código principal.</a:t>
            </a:r>
            <a:endParaRPr b="0" i="0" sz="155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708422" y="4528661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265039" y="4528661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Merge</a:t>
            </a:r>
            <a:endParaRPr b="0" i="0" sz="19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1265039" y="4966335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Combina as alterações de um ramo com outro.</a:t>
            </a:r>
            <a:endParaRPr b="0" i="0" sz="15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7416403" y="4528661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7973020" y="4528661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Checkout</a:t>
            </a:r>
            <a:endParaRPr b="0" i="0" sz="19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7973020" y="4966335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Troca entre diferentes ramos de trabalho.</a:t>
            </a:r>
            <a:endParaRPr b="0" i="0" sz="15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708422" y="5720239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1265039" y="5720239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Stash</a:t>
            </a:r>
            <a:endParaRPr b="0" i="0" sz="195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1265039" y="6157913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Salva as alterações não commitadas temporariamente.</a:t>
            </a:r>
            <a:endParaRPr b="0" i="0" sz="15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7416403" y="5720239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7973020" y="5720239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Revert</a:t>
            </a:r>
            <a:endParaRPr b="0" i="0" sz="19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7973020" y="6157913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Desfaz alterações específicas de um commit.</a:t>
            </a:r>
            <a:endParaRPr b="0" i="0" sz="15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708422" y="6911816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1265039" y="6911816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endParaRPr b="0" i="0" sz="19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1265039" y="7349490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Mostra o histórico de commits do repositório.</a:t>
            </a:r>
            <a:endParaRPr b="0" i="0" sz="15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7416403" y="6911816"/>
            <a:ext cx="354211" cy="354211"/>
          </a:xfrm>
          <a:prstGeom prst="roundRect">
            <a:avLst>
              <a:gd fmla="val 24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7973020" y="6911816"/>
            <a:ext cx="2530316" cy="31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Status</a:t>
            </a:r>
            <a:endParaRPr b="0" i="0" sz="19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7973020" y="7349490"/>
            <a:ext cx="5948958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 Light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Exibe o estado atual do repositório.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6280190" y="868561"/>
            <a:ext cx="676346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Repositórios e branches</a:t>
            </a:r>
            <a:endParaRPr b="0" i="0" sz="4450" u="none" cap="none" strike="noStrike"/>
          </a:p>
        </p:txBody>
      </p:sp>
      <p:pic>
        <p:nvPicPr>
          <p:cNvPr descr="preencoded.png"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1917502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Repositório Local</a:t>
            </a:r>
            <a:endParaRPr b="0" i="0" sz="220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Armazena o código do projeto no computador do desenvolvedor.</a:t>
            </a:r>
            <a:endParaRPr b="0" i="0" sz="1750" u="none" cap="none" strike="noStrike"/>
          </a:p>
        </p:txBody>
      </p:sp>
      <p:pic>
        <p:nvPicPr>
          <p:cNvPr descr="preencoded.png" id="134" name="Google Shape;1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732014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Repositório Remoto</a:t>
            </a:r>
            <a:endParaRPr b="0" i="0" sz="220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Armazena o código do projeto em um servidor, acessível a todos os membros da equipe.</a:t>
            </a:r>
            <a:endParaRPr b="0" i="0" sz="1750" u="none" cap="none" strike="noStrike"/>
          </a:p>
        </p:txBody>
      </p:sp>
      <p:pic>
        <p:nvPicPr>
          <p:cNvPr descr="preencoded.png" id="137" name="Google Shape;13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546527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Branches</a:t>
            </a:r>
            <a:endParaRPr b="0" i="0" sz="220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Permitem que você trabalhe em diferentes versões do projeto, sem afetar o código principal.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663059" y="521851"/>
            <a:ext cx="6771323" cy="591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700"/>
              <a:buFont typeface="Montserrat"/>
              <a:buNone/>
            </a:pPr>
            <a:r>
              <a:rPr b="0" i="0" lang="en-US" sz="37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Fluxos de trabalho com o Git</a:t>
            </a:r>
            <a:endParaRPr b="0" i="0" sz="370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895826" y="1776770"/>
            <a:ext cx="102632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2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1989177" y="1682115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Criar um ramo</a:t>
            </a:r>
            <a:endParaRPr b="0" i="0" sz="18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1989177" y="2091690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Crie um novo ramo para desenvolver uma nova funcionalidade ou corrigir um bug.</a:t>
            </a:r>
            <a:endParaRPr b="0" i="0" sz="14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866418" y="3057644"/>
            <a:ext cx="161449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20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1989177" y="2962989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Fazer alterações</a:t>
            </a:r>
            <a:endParaRPr b="0" i="0" sz="18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1989177" y="3372564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Faça as alterações necessárias no código e adicione-as ao repositório local.</a:t>
            </a:r>
            <a:endParaRPr b="0" i="0" sz="145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867013" y="4338518"/>
            <a:ext cx="160258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2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1989177" y="4243864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Fazer commit</a:t>
            </a:r>
            <a:endParaRPr b="0" i="0" sz="185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1989177" y="4653439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Salve as alterações no repositório local com uma mensagem descritiva.</a:t>
            </a:r>
            <a:endParaRPr b="0" i="0" sz="145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853202" y="5619393"/>
            <a:ext cx="187881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20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1989177" y="5524738"/>
            <a:ext cx="3499604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Mesclar com o ramo principal</a:t>
            </a:r>
            <a:endParaRPr b="0" i="0" sz="185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1989177" y="5934313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Integre as alterações do ramo para o ramo principal, atualizando o código principal.</a:t>
            </a:r>
            <a:endParaRPr b="0" i="0" sz="145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fmla="val 348092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866656" y="6900267"/>
            <a:ext cx="160853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20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1989177" y="6805613"/>
            <a:ext cx="2563773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Publicar as alterações</a:t>
            </a:r>
            <a:endParaRPr b="0" i="0" sz="185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1989177" y="7215188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50"/>
              <a:buFont typeface="Heebo Light"/>
              <a:buNone/>
            </a:pPr>
            <a:r>
              <a:rPr b="0" i="0" lang="en-US" sz="14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Envie as alterações do repositório local para o repositório remoto, tornando-as acessíveis a toda a equipe.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>
            <a:off x="793790" y="1041559"/>
            <a:ext cx="718530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Comandos básicos do Git</a:t>
            </a:r>
            <a:endParaRPr b="0" i="0" sz="445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793790" y="2459117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417439" y="2459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clone</a:t>
            </a:r>
            <a:endParaRPr b="0" i="0" sz="220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1417439" y="2949535"/>
            <a:ext cx="357270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Cria uma cópia local do repositório remoto, permitindo que você faça o download do código-fonte e comece a trabalhar em um projeto.</a:t>
            </a:r>
            <a:endParaRPr b="0" i="0" sz="1750" u="none" cap="none" strike="noStrike"/>
          </a:p>
        </p:txBody>
      </p:sp>
      <p:sp>
        <p:nvSpPr>
          <p:cNvPr id="181" name="Google Shape;181;p19"/>
          <p:cNvSpPr/>
          <p:nvPr/>
        </p:nvSpPr>
        <p:spPr>
          <a:xfrm>
            <a:off x="5216962" y="2459117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5840611" y="2459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add</a:t>
            </a:r>
            <a:endParaRPr b="0" i="0" sz="22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5840611" y="2949535"/>
            <a:ext cx="3572708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Adiciona arquivos modificados ao repositório local, preparando-os para serem commitados. É importante adicionar os arquivos que você deseja registrar para que as alterações sejam rastreadas.</a:t>
            </a:r>
            <a:endParaRPr b="0" i="0" sz="175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9640133" y="2459117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10263783" y="2459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commit</a:t>
            </a:r>
            <a:endParaRPr b="0" i="0" sz="220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10263783" y="2949535"/>
            <a:ext cx="3572708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Salva as alterações no repositório local com uma mensagem descritiva, registrando o que você fez e fornecendo um histórico do projeto.</a:t>
            </a:r>
            <a:endParaRPr b="0" i="0" sz="175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793790" y="5608915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1417439" y="56089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push</a:t>
            </a:r>
            <a:endParaRPr b="0" i="0" sz="220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1417439" y="6099334"/>
            <a:ext cx="578441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Envia as alterações do repositório local para o repositório remoto, compartilhando suas alterações com outros membros da equipe ou com o mundo.</a:t>
            </a:r>
            <a:endParaRPr b="0" i="0" sz="1750" u="none" cap="none" strike="noStrike"/>
          </a:p>
        </p:txBody>
      </p:sp>
      <p:sp>
        <p:nvSpPr>
          <p:cNvPr id="190" name="Google Shape;190;p19"/>
          <p:cNvSpPr/>
          <p:nvPr/>
        </p:nvSpPr>
        <p:spPr>
          <a:xfrm>
            <a:off x="7428667" y="5608915"/>
            <a:ext cx="396835" cy="396835"/>
          </a:xfrm>
          <a:prstGeom prst="roundRect">
            <a:avLst>
              <a:gd fmla="val 2400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8052316" y="56089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git pull</a:t>
            </a:r>
            <a:endParaRPr b="0" i="0" sz="220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8052316" y="6099334"/>
            <a:ext cx="578441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Baixa as alterações do repositório remoto para o repositório local, garantindo que você tenha a versão mais recente do código e evite conflitos.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683657" y="644247"/>
            <a:ext cx="7776686" cy="1220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800"/>
              <a:buFont typeface="Montserrat"/>
              <a:buNone/>
            </a:pPr>
            <a:r>
              <a:rPr b="0" i="0" lang="en-US" sz="38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Trabalhando com conflitos de merge</a:t>
            </a:r>
            <a:endParaRPr b="0" i="0" sz="3800" u="none" cap="none" strike="noStrike"/>
          </a:p>
        </p:txBody>
      </p:sp>
      <p:pic>
        <p:nvPicPr>
          <p:cNvPr descr="preencoded.png"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57" y="2158127"/>
            <a:ext cx="488275" cy="4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/>
          <p:nvPr/>
        </p:nvSpPr>
        <p:spPr>
          <a:xfrm>
            <a:off x="683657" y="2841665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Conflitos</a:t>
            </a:r>
            <a:endParaRPr b="0" i="0" sz="190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683657" y="3263979"/>
            <a:ext cx="7776686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 Ligh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Ocorrem quando duas pessoas fazem alterações no mesmo trecho de código.</a:t>
            </a:r>
            <a:endParaRPr b="0" i="0" sz="1500" u="none" cap="none" strike="noStrike"/>
          </a:p>
        </p:txBody>
      </p:sp>
      <p:pic>
        <p:nvPicPr>
          <p:cNvPr descr="preencoded.png" id="203" name="Google Shape;20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657" y="4162544"/>
            <a:ext cx="488275" cy="4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683657" y="4846082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Resolução</a:t>
            </a:r>
            <a:endParaRPr b="0" i="0" sz="1900" u="none" cap="none" strike="noStrike"/>
          </a:p>
        </p:txBody>
      </p:sp>
      <p:sp>
        <p:nvSpPr>
          <p:cNvPr id="205" name="Google Shape;205;p20"/>
          <p:cNvSpPr/>
          <p:nvPr/>
        </p:nvSpPr>
        <p:spPr>
          <a:xfrm>
            <a:off x="683657" y="5268397"/>
            <a:ext cx="7776686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 Ligh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É necessário analisar as alterações conflitantes e escolher qual versão manter.</a:t>
            </a:r>
            <a:endParaRPr b="0" i="0" sz="1500" u="none" cap="none" strike="noStrike"/>
          </a:p>
        </p:txBody>
      </p:sp>
      <p:pic>
        <p:nvPicPr>
          <p:cNvPr descr="preencoded.png" id="206" name="Google Shape;20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657" y="6166961"/>
            <a:ext cx="488275" cy="4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683657" y="6850499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Ferramentas</a:t>
            </a:r>
            <a:endParaRPr b="0" i="0" sz="1900" u="none" cap="none" strike="noStrike"/>
          </a:p>
        </p:txBody>
      </p:sp>
      <p:sp>
        <p:nvSpPr>
          <p:cNvPr id="208" name="Google Shape;208;p20"/>
          <p:cNvSpPr/>
          <p:nvPr/>
        </p:nvSpPr>
        <p:spPr>
          <a:xfrm>
            <a:off x="683657" y="7272814"/>
            <a:ext cx="7776686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 Ligh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O Git oferece ferramentas para facilitar a resolução de conflitos, como o "git mergetool".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Dicas e boas práticas de uso do Git</a:t>
            </a:r>
            <a:endParaRPr b="0" i="0" sz="4450" u="none" cap="none" strike="noStrike"/>
          </a:p>
        </p:txBody>
      </p:sp>
      <p:sp>
        <p:nvSpPr>
          <p:cNvPr id="216" name="Google Shape;216;p21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6473904" y="3023235"/>
            <a:ext cx="1228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Mensagens Claras</a:t>
            </a:r>
            <a:endParaRPr b="0" i="0" sz="220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7017306" y="3428643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Escreva mensagens de commit claras e concisas, descrevendo o propósito das alterações.</a:t>
            </a:r>
            <a:endParaRPr b="0" i="0" sz="1750" u="none" cap="none" strike="noStrike"/>
          </a:p>
        </p:txBody>
      </p:sp>
      <p:sp>
        <p:nvSpPr>
          <p:cNvPr id="220" name="Google Shape;220;p21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0330339" y="3023235"/>
            <a:ext cx="19323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/>
          </a:p>
        </p:txBody>
      </p:sp>
      <p:sp>
        <p:nvSpPr>
          <p:cNvPr id="222" name="Google Shape;222;p21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Commits Pequenos</a:t>
            </a:r>
            <a:endParaRPr b="0" i="0" sz="220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10908983" y="3428643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Faça commits pequenos e específicos, facilitando a revisão e o rollback de alterações.</a:t>
            </a:r>
            <a:endParaRPr b="0" i="0" sz="1750" u="none" cap="none" strike="noStrike"/>
          </a:p>
        </p:txBody>
      </p:sp>
      <p:sp>
        <p:nvSpPr>
          <p:cNvPr id="224" name="Google Shape;224;p21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6439376" y="5447228"/>
            <a:ext cx="19192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/>
          </a:p>
        </p:txBody>
      </p:sp>
      <p:sp>
        <p:nvSpPr>
          <p:cNvPr id="226" name="Google Shape;226;p2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Revisão de Código</a:t>
            </a:r>
            <a:endParaRPr b="0" i="0" sz="2200" u="none" cap="none" strike="noStrike"/>
          </a:p>
        </p:txBody>
      </p:sp>
      <p:sp>
        <p:nvSpPr>
          <p:cNvPr id="227" name="Google Shape;227;p21"/>
          <p:cNvSpPr/>
          <p:nvPr/>
        </p:nvSpPr>
        <p:spPr>
          <a:xfrm>
            <a:off x="7017306" y="5852636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Peça a um colega para revisar seu código antes de mesclar com o ramo principal.</a:t>
            </a:r>
            <a:endParaRPr b="0" i="0" sz="1750" u="none" cap="none" strike="noStrike"/>
          </a:p>
        </p:txBody>
      </p:sp>
      <p:sp>
        <p:nvSpPr>
          <p:cNvPr id="228" name="Google Shape;228;p21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10314503" y="5447228"/>
            <a:ext cx="22490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50"/>
              <a:buFont typeface="Montserrat"/>
              <a:buNone/>
            </a:pPr>
            <a:r>
              <a:rPr b="0" i="0" lang="en-US" sz="26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650" u="none" cap="none" strike="noStrike"/>
          </a:p>
        </p:txBody>
      </p:sp>
      <p:sp>
        <p:nvSpPr>
          <p:cNvPr id="230" name="Google Shape;230;p21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Documentação</a:t>
            </a:r>
            <a:endParaRPr b="0" i="0" sz="2200" u="none" cap="none" strike="noStrike"/>
          </a:p>
        </p:txBody>
      </p:sp>
      <p:sp>
        <p:nvSpPr>
          <p:cNvPr id="231" name="Google Shape;231;p21"/>
          <p:cNvSpPr/>
          <p:nvPr/>
        </p:nvSpPr>
        <p:spPr>
          <a:xfrm>
            <a:off x="10908983" y="5852636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 Light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Mantenha a documentação do projeto atualizada, refletindo as alterações feitas com o Git.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